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56" r:id="rId40"/>
    <p:sldId id="2260" r:id="rId41"/>
    <p:sldId id="2259" r:id="rId42"/>
    <p:sldId id="2261" r:id="rId43"/>
    <p:sldId id="2242" r:id="rId44"/>
    <p:sldId id="2252" r:id="rId45"/>
    <p:sldId id="2246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23997-74EE-6BC3-1308-202ACDC5F5EF}" v="219" dt="2025-12-02T04:59:26.105"/>
    <p1510:client id="{5DF1FBD0-50E2-11E0-8C10-33F665E0187C}" v="91" dt="2025-12-02T10:58:55.437"/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>
                <a:solidFill>
                  <a:srgbClr val="FF0000"/>
                </a:solidFill>
              </a:rPr>
              <a:t>(Intensidade de impactos </a:t>
            </a:r>
            <a:r>
              <a:rPr lang="pt-BR" sz="1200" err="1">
                <a:solidFill>
                  <a:srgbClr val="FF0000"/>
                </a:solidFill>
              </a:rPr>
              <a:t>socioecômicos</a:t>
            </a:r>
            <a:r>
              <a:rPr lang="pt-BR" sz="120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Regime Hidrológico</a:t>
            </a:r>
          </a:p>
          <a:p>
            <a:pPr algn="ctr"/>
            <a:r>
              <a:rPr lang="pt-BR" sz="1200" b="1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FF0000"/>
              </a:solidFill>
            </a:endParaRPr>
          </a:p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>
                <a:solidFill>
                  <a:srgbClr val="FF0000"/>
                </a:solidFill>
              </a:rPr>
              <a:t>NetLogo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>
                <a:solidFill>
                  <a:srgbClr val="FF0000"/>
                </a:solidFill>
              </a:rPr>
              <a:t>modelagem dinâmica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>
                <a:solidFill>
                  <a:srgbClr val="FF0000"/>
                </a:solidFill>
              </a:rPr>
              <a:t>ambiente digital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>
                <a:solidFill>
                  <a:srgbClr val="FF0000"/>
                </a:solidFill>
              </a:rPr>
              <a:t>experimentar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>
                <a:solidFill>
                  <a:srgbClr val="FF0000"/>
                </a:solidFill>
              </a:rPr>
              <a:t>algoritmos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  <p:pic>
        <p:nvPicPr>
          <p:cNvPr id="3" name="Imagem 2" descr="Gráfico, Gráfico de barras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BF9D1C61-6544-6F54-768F-110402D6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9" y="1610264"/>
            <a:ext cx="7070122" cy="4040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24CBD6-31B8-5639-6714-0C3908C22D53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Baixa probabilidade de chuva</a:t>
            </a:r>
            <a:r>
              <a:rPr lang="pt-BR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baixa probabilidade de chuva, a vazão permanece mais estável. O sistema opera com as comportas abertas, escoando o volume natural do rio.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Chuvas intensas: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alta probabilidade de chuva, a vazão controlada atinge picos extremos e apresenta grande instabilidade. O volume de entrada supera a retenção, mesmo com as comportas operando com abertura reduzida.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  <p:pic>
        <p:nvPicPr>
          <p:cNvPr id="3" name="Imagem 2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DCB299E1-EABA-1F15-878D-682133FE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9" y="1485392"/>
            <a:ext cx="7405077" cy="405329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598F70-8D2A-827C-1B1F-0C25CFA4C08A}"/>
              </a:ext>
            </a:extLst>
          </p:cNvPr>
          <p:cNvSpPr txBox="1"/>
          <p:nvPr/>
        </p:nvSpPr>
        <p:spPr>
          <a:xfrm>
            <a:off x="8098692" y="1249252"/>
            <a:ext cx="366346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Rio C1 (Verde):</a:t>
            </a:r>
            <a:r>
              <a:rPr lang="pt-BR" dirty="0">
                <a:ea typeface="+mn-lt"/>
                <a:cs typeface="+mn-lt"/>
              </a:rPr>
              <a:t> Se comporta como se estivesse sob o cenário de </a:t>
            </a:r>
            <a:r>
              <a:rPr lang="pt-BR" b="1" dirty="0">
                <a:ea typeface="+mn-lt"/>
                <a:cs typeface="+mn-lt"/>
              </a:rPr>
              <a:t>Chuvas intensas</a:t>
            </a:r>
            <a:r>
              <a:rPr lang="pt-BR" dirty="0">
                <a:ea typeface="+mn-lt"/>
                <a:cs typeface="+mn-lt"/>
              </a:rPr>
              <a:t> (picos extremos e grande instabilidade). Isso ocorre porque a </a:t>
            </a:r>
            <a:r>
              <a:rPr lang="pt-BR" b="1" dirty="0">
                <a:ea typeface="+mn-lt"/>
                <a:cs typeface="+mn-lt"/>
              </a:rPr>
              <a:t>alta abertura da comporta</a:t>
            </a:r>
            <a:r>
              <a:rPr lang="pt-BR" dirty="0">
                <a:ea typeface="+mn-lt"/>
                <a:cs typeface="+mn-lt"/>
              </a:rPr>
              <a:t> está artificialmente forçando o sistema a uma condição de alta instabilidade e vazão.</a:t>
            </a:r>
            <a:br>
              <a:rPr lang="pt-BR" dirty="0">
                <a:ea typeface="+mn-lt"/>
                <a:cs typeface="+mn-lt"/>
              </a:rPr>
            </a:br>
            <a:br>
              <a:rPr lang="pt-BR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>Rio C2 (Azul): </a:t>
            </a:r>
            <a:r>
              <a:rPr lang="pt-BR" dirty="0">
                <a:ea typeface="+mn-lt"/>
                <a:cs typeface="+mn-lt"/>
              </a:rPr>
              <a:t>Mantém a </a:t>
            </a:r>
            <a:r>
              <a:rPr lang="pt-BR" b="1" dirty="0">
                <a:ea typeface="+mn-lt"/>
                <a:cs typeface="+mn-lt"/>
              </a:rPr>
              <a:t>estabilidade</a:t>
            </a:r>
            <a:r>
              <a:rPr lang="pt-BR" dirty="0">
                <a:ea typeface="+mn-lt"/>
                <a:cs typeface="+mn-lt"/>
              </a:rPr>
              <a:t> esperada para a </a:t>
            </a:r>
            <a:r>
              <a:rPr lang="pt-BR" b="1" dirty="0">
                <a:ea typeface="+mn-lt"/>
                <a:cs typeface="+mn-lt"/>
              </a:rPr>
              <a:t>Baixa probabilidade de chuva</a:t>
            </a:r>
            <a:r>
              <a:rPr lang="pt-BR" dirty="0">
                <a:ea typeface="+mn-lt"/>
                <a:cs typeface="+mn-lt"/>
              </a:rPr>
              <a:t>, indicando que ele não está sob o impacto direto dessa manipulação da comporta.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rgbClr val="FF0000"/>
                </a:solidFill>
              </a:rPr>
              <a:t>Simulação: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2784C41-B8AC-8B9F-7AD5-B5BB1CD1309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 Conclusão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BDDDEE-6EBF-6A6B-9C65-4BAE30AB24AA}"/>
              </a:ext>
            </a:extLst>
          </p:cNvPr>
          <p:cNvSpPr txBox="1"/>
          <p:nvPr/>
        </p:nvSpPr>
        <p:spPr>
          <a:xfrm>
            <a:off x="787311" y="1249198"/>
            <a:ext cx="10621106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 simulação da Barragem de José Boiteux mostrou na prática como fatores externos, como chuva, clima e regime hidrológico, afetam diretamente o nível do rio e o risco de enchentes no Vale do Itajaí.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Também evidenciou como os processos internos da barragem, incluindo retenção de água, abertura e fechamento das comportas e monitoramento, influenciam o controle da vazão e a segurança da região.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Ao testar diferentes cenários, o modelo demonstrou que uma operação mais eficiente reduz significativamente os impactos sociais, econômicos e ambientais causados pelas cheias.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Com isso, a simulação se confirma como uma ferramenta essencial para apoiar decisões operacionais, aprimorar a gestão da barragem e aumentar a proteção das regiões influenciadas pela operação da barragem.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solidFill>
                  <a:srgbClr val="FF0000"/>
                </a:solidFill>
              </a:rPr>
              <a:t>Computar é simular e simular é compreender!</a:t>
            </a:r>
            <a:endParaRPr lang="pt-BR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revision>77</cp:revision>
  <dcterms:created xsi:type="dcterms:W3CDTF">2025-05-03T12:38:52Z</dcterms:created>
  <dcterms:modified xsi:type="dcterms:W3CDTF">2025-12-02T11:20:02Z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9c0dd6-8c65-43d6-9995-fff3709d7310_Enabled">
    <vt:lpwstr>true</vt:lpwstr>
  </property>
  <property fmtid="{D5CDD505-2E9C-101B-9397-08002B2CF9AE}" pid="3" name="MSIP_Label_9f9c0dd6-8c65-43d6-9995-fff3709d7310_SetDate">
    <vt:lpwstr>2025-12-01T22:26:00Z</vt:lpwstr>
  </property>
  <property fmtid="{D5CDD505-2E9C-101B-9397-08002B2CF9AE}" pid="4" name="MSIP_Label_9f9c0dd6-8c65-43d6-9995-fff3709d7310_Method">
    <vt:lpwstr>Standard</vt:lpwstr>
  </property>
  <property fmtid="{D5CDD505-2E9C-101B-9397-08002B2CF9AE}" pid="5" name="MSIP_Label_9f9c0dd6-8c65-43d6-9995-fff3709d7310_Name">
    <vt:lpwstr>defa4170-0d19-0005-0000-bc88714345d2</vt:lpwstr>
  </property>
  <property fmtid="{D5CDD505-2E9C-101B-9397-08002B2CF9AE}" pid="6" name="MSIP_Label_9f9c0dd6-8c65-43d6-9995-fff3709d7310_SiteId">
    <vt:lpwstr>0c2d222a-ecda-4b70-960a-acef6ced3052</vt:lpwstr>
  </property>
  <property fmtid="{D5CDD505-2E9C-101B-9397-08002B2CF9AE}" pid="7" name="MSIP_Label_9f9c0dd6-8c65-43d6-9995-fff3709d7310_ActionId">
    <vt:lpwstr>69747484-3b85-41da-a749-b518dbd34a1e</vt:lpwstr>
  </property>
  <property fmtid="{D5CDD505-2E9C-101B-9397-08002B2CF9AE}" pid="8" name="MSIP_Label_9f9c0dd6-8c65-43d6-9995-fff3709d7310_ContentBits">
    <vt:lpwstr>0</vt:lpwstr>
  </property>
  <property fmtid="{D5CDD505-2E9C-101B-9397-08002B2CF9AE}" pid="9" name="MSIP_Label_9f9c0dd6-8c65-43d6-9995-fff3709d7310_Tag">
    <vt:lpwstr>10, 3, 0, 2</vt:lpwstr>
  </property>
</Properties>
</file>